
<file path=[Content_Types].xml><?xml version="1.0" encoding="utf-8"?>
<Types xmlns="http://schemas.openxmlformats.org/package/2006/content-types">
  <Default Extension="jpeg" ContentType="image/jpeg"/>
  <Default Extension="jpg" ContentType="image/jpeg"/>
  <Default Extension="jpg!d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489C4D-7900-6948-929A-1E32AF3688AC}" v="136" dt="2025-07-14T04:28:58.6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78"/>
    <p:restoredTop sz="94694"/>
  </p:normalViewPr>
  <p:slideViewPr>
    <p:cSldViewPr snapToGrid="0">
      <p:cViewPr varScale="1">
        <p:scale>
          <a:sx n="121" d="100"/>
          <a:sy n="121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2.png>
</file>

<file path=ppt/media/image3.jpeg>
</file>

<file path=ppt/media/image4.jpeg>
</file>

<file path=ppt/media/image5.jpg>
</file>

<file path=ppt/media/image6.png>
</file>

<file path=ppt/media/image7.png>
</file>

<file path=ppt/media/image8.jpg!d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7/13/25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95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7/13/25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46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7/13/25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800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7/13/25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35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7/13/25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560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7/13/25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310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7/13/25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1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7/13/25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82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7/13/25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08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7/13/25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2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7/13/25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89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7/13/25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84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50" r:id="rId6"/>
    <p:sldLayoutId id="2147483745" r:id="rId7"/>
    <p:sldLayoutId id="2147483746" r:id="rId8"/>
    <p:sldLayoutId id="2147483747" r:id="rId9"/>
    <p:sldLayoutId id="2147483749" r:id="rId10"/>
    <p:sldLayoutId id="214748374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autoevolution.com/news/gasoline-engines-then-and-now-how-did-the-spark-ignited-engine-evolve-105362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xhere.com/en/photo/1179028" TargetMode="External"/><Relationship Id="rId4" Type="http://schemas.openxmlformats.org/officeDocument/2006/relationships/image" Target="../media/image8.jpg!d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165794D4-DDCF-469D-A6C7-0AE18F6BB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47" name="Picture 46" descr="Triangular abstract background">
            <a:extLst>
              <a:ext uri="{FF2B5EF4-FFF2-40B4-BE49-F238E27FC236}">
                <a16:creationId xmlns:a16="http://schemas.microsoft.com/office/drawing/2014/main" id="{C579C63D-7EB0-6670-C029-6A3398F790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>
            <a:fillRect/>
          </a:stretch>
        </p:blipFill>
        <p:spPr>
          <a:xfrm>
            <a:off x="16613" y="-1"/>
            <a:ext cx="12192000" cy="7076197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88D25AED-03FE-496D-84B1-6BD007300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36474AD-D65C-406B-83FB-C99C06007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99322EB-87AA-45C9-A03C-52A874D8C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0BCB4F5-395E-4192-9EBB-E9F0255AE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F4B1466F-6782-407B-9C00-8DF501BC02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28CCAE2-B347-4439-A6F8-1F1C3548FA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FDDE5DC-1CFD-4141-BB8A-4E88DC953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628B0EB6-7696-43A6-802C-7F71D1BA0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4C27EFB-1419-4DCF-B0FB-19DFF5558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B469F2C-8E3D-4F5A-B109-74EB0C1C6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1AF21893-899E-456E-B2C0-18C3B8661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249F69B-8991-410D-B2BE-29792DFF0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A3B3B6AE-A176-4E37-9DC3-693D4D4A1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251166D-5D02-4F59-9CDD-176C32DCB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19ECF99-A74F-4670-B781-193D17D55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78FECED-862A-4A60-A948-0B3FC1F6A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6596925-5663-4DBB-BA20-5D8E5168A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D04049C-063B-4F59-801F-1DE9B4220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5DFD5EC-AD64-4EA0-99D4-659BE87BFC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9EDC0CD-7E2B-45B9-BEDA-07058067A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C2973EC6-F21A-40EB-9773-F830E2053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10727704-3B6D-4FBC-80D0-3452A7883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B06C285D-96FA-4E4C-99DD-A4537CC8BA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01A87ECD-5CEA-4CF1-B4D6-231036363D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8D3432C-F58F-418C-B2A2-B675E0149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7AA6FC6-50E8-4802-946A-A1408D034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7879239-2C29-4598-89C4-DA6DE6099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5387EF3-939F-4251-95A2-B1FD10DB7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9D540311-BAC8-433E-9146-1804B5FD8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1D33AD0E-0DD9-49E5-B606-1269FBFEE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0CD0FDA4-88B0-47B3-AD08-B58785CF0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7273F8E-C71F-44CE-9C4C-4D0231215D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406D8C29-9DDA-48D0-AF70-905FDB2CE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rgbClr val="000000">
                  <a:alpha val="30000"/>
                </a:srgbClr>
              </a:gs>
              <a:gs pos="80000">
                <a:srgbClr val="000000">
                  <a:alpha val="15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76CAA-C6A5-CBF8-0E46-92A0E21AA3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25" y="1800353"/>
            <a:ext cx="4844902" cy="184684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SPARKS TO SPEED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8157C-3753-F1E9-B720-6401595B07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25" y="3818912"/>
            <a:ext cx="10325636" cy="10852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The engine’s revolutionary journey</a:t>
            </a:r>
          </a:p>
        </p:txBody>
      </p:sp>
    </p:spTree>
    <p:extLst>
      <p:ext uri="{BB962C8B-B14F-4D97-AF65-F5344CB8AC3E}">
        <p14:creationId xmlns:p14="http://schemas.microsoft.com/office/powerpoint/2010/main" val="346602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roup 245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9" name="Right Triangle 27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81" name="Rectangle 280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83" name="Group 282">
            <a:extLst>
              <a:ext uri="{FF2B5EF4-FFF2-40B4-BE49-F238E27FC236}">
                <a16:creationId xmlns:a16="http://schemas.microsoft.com/office/drawing/2014/main" id="{06222836-EDA3-4230-9DAC-ED116DCB5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8A345135-0A54-4744-92A7-4A008D25E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63731570-8EB2-4A06-803A-52C4280E4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73BB6D80-519A-4BA2-AF1A-7ED78E875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>
              <a:extLst>
                <a:ext uri="{FF2B5EF4-FFF2-40B4-BE49-F238E27FC236}">
                  <a16:creationId xmlns:a16="http://schemas.microsoft.com/office/drawing/2014/main" id="{A2F88C35-D28D-44FE-AC35-939BB17B3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3DCA0562-C5EA-4F6E-836A-B42675B63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F75BFD87-D844-4D54-82EE-0FCA17930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14E1AF07-0225-45CC-B2D1-4F65D6051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F040857E-6A4A-4377-A884-76097516C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F99F8870-2B5D-4D35-8E5E-6FFBC85C7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6FB0504A-C469-4B6D-8C1A-FFB002BD5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BB42A07F-4188-409B-9289-E285B7EE6C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8D6ABE05-0EC9-464B-89E9-3BC7A89FA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8D805D00-7C89-42D8-B064-1F729C63E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3017D292-F986-4503-BF76-4A2411B84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FE9223D-F7ED-43E1-955A-3F3B28617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7803FBB-A4C0-4AE0-A2D6-29021EBFCD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F37EB43B-DE93-4BC3-9D6A-4888521D4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2D549063-5CF9-411C-AB9D-CD7B68748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E59B4A1-9D41-4E00-BA2A-769FD2D194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B8C8D81C-5882-4974-9714-FC00978E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409B1539-2111-41F8-8BAA-954EFBCFE7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95B0E3ED-8DE6-40C2-821A-0DC995DF0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1D0B86D-8D94-48FF-9571-AAB711707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13D501DC-25BA-41D8-8B7F-DA488A3BA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E8B16DB-7C8E-44FD-BDCF-809019BEF9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5DDD5CE-2000-4D59-98B8-B5DF55638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4A03A664-496B-4A9D-AED7-ED5409225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059656DC-5901-447B-AB68-34B325CC4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1E5409AA-E13F-4069-9A83-065811698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FA4B8594-E276-4A82-8CBB-2101035085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A49AB50F-FD66-4545-BFC8-3E8589359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6" name="Right Triangle 315">
            <a:extLst>
              <a:ext uri="{FF2B5EF4-FFF2-40B4-BE49-F238E27FC236}">
                <a16:creationId xmlns:a16="http://schemas.microsoft.com/office/drawing/2014/main" id="{B2145925-93A7-43A2-9666-BD9E782B2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2059091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9AA2CE-B08C-5BAA-28F4-B33D2190A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1010149"/>
            <a:ext cx="4927427" cy="233640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WHO INVENTED ENGINE???</a:t>
            </a:r>
          </a:p>
        </p:txBody>
      </p:sp>
      <p:sp useBgFill="1">
        <p:nvSpPr>
          <p:cNvPr id="318" name="Freeform: Shape 317">
            <a:extLst>
              <a:ext uri="{FF2B5EF4-FFF2-40B4-BE49-F238E27FC236}">
                <a16:creationId xmlns:a16="http://schemas.microsoft.com/office/drawing/2014/main" id="{DC4B089A-D5C8-4CF7-AFF9-EA4CCE28D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490555" y="162759"/>
            <a:ext cx="6857996" cy="6532473"/>
          </a:xfrm>
          <a:custGeom>
            <a:avLst/>
            <a:gdLst>
              <a:gd name="connsiteX0" fmla="*/ 0 w 6857996"/>
              <a:gd name="connsiteY0" fmla="*/ 2827344 h 6142577"/>
              <a:gd name="connsiteX1" fmla="*/ 0 w 6857996"/>
              <a:gd name="connsiteY1" fmla="*/ 5080510 h 6142577"/>
              <a:gd name="connsiteX2" fmla="*/ 3 w 6857996"/>
              <a:gd name="connsiteY2" fmla="*/ 5080510 h 6142577"/>
              <a:gd name="connsiteX3" fmla="*/ 3 w 6857996"/>
              <a:gd name="connsiteY3" fmla="*/ 6142577 h 6142577"/>
              <a:gd name="connsiteX4" fmla="*/ 6857996 w 6857996"/>
              <a:gd name="connsiteY4" fmla="*/ 6142577 h 6142577"/>
              <a:gd name="connsiteX5" fmla="*/ 6857996 w 6857996"/>
              <a:gd name="connsiteY5" fmla="*/ 3928749 h 6142577"/>
              <a:gd name="connsiteX6" fmla="*/ 6857996 w 6857996"/>
              <a:gd name="connsiteY6" fmla="*/ 2572597 h 6142577"/>
              <a:gd name="connsiteX7" fmla="*/ 6857996 w 6857996"/>
              <a:gd name="connsiteY7" fmla="*/ 307516 h 6142577"/>
              <a:gd name="connsiteX8" fmla="*/ 6550769 w 6857996"/>
              <a:gd name="connsiteY8" fmla="*/ 222609 h 6142577"/>
              <a:gd name="connsiteX9" fmla="*/ 5031274 w 6857996"/>
              <a:gd name="connsiteY9" fmla="*/ 33 h 6142577"/>
              <a:gd name="connsiteX10" fmla="*/ 310659 w 6857996"/>
              <a:gd name="connsiteY10" fmla="*/ 1067285 h 6142577"/>
              <a:gd name="connsiteX11" fmla="*/ 2 w 6857996"/>
              <a:gd name="connsiteY11" fmla="*/ 1072307 h 6142577"/>
              <a:gd name="connsiteX12" fmla="*/ 2 w 6857996"/>
              <a:gd name="connsiteY12" fmla="*/ 2827344 h 6142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7996" h="6142577">
                <a:moveTo>
                  <a:pt x="0" y="2827344"/>
                </a:moveTo>
                <a:lnTo>
                  <a:pt x="0" y="5080510"/>
                </a:lnTo>
                <a:lnTo>
                  <a:pt x="3" y="5080510"/>
                </a:lnTo>
                <a:lnTo>
                  <a:pt x="3" y="6142577"/>
                </a:lnTo>
                <a:lnTo>
                  <a:pt x="6857996" y="6142577"/>
                </a:lnTo>
                <a:lnTo>
                  <a:pt x="6857996" y="3928749"/>
                </a:lnTo>
                <a:lnTo>
                  <a:pt x="6857996" y="2572597"/>
                </a:lnTo>
                <a:lnTo>
                  <a:pt x="6857996" y="307516"/>
                </a:lnTo>
                <a:lnTo>
                  <a:pt x="6550769" y="222609"/>
                </a:lnTo>
                <a:cubicBezTo>
                  <a:pt x="5946238" y="65902"/>
                  <a:pt x="5454822" y="1688"/>
                  <a:pt x="5031274" y="33"/>
                </a:cubicBezTo>
                <a:cubicBezTo>
                  <a:pt x="3337081" y="-6590"/>
                  <a:pt x="2728780" y="987729"/>
                  <a:pt x="310659" y="1067285"/>
                </a:cubicBezTo>
                <a:lnTo>
                  <a:pt x="2" y="1072307"/>
                </a:lnTo>
                <a:lnTo>
                  <a:pt x="2" y="2827344"/>
                </a:lnTo>
                <a:close/>
              </a:path>
            </a:pathLst>
          </a:custGeom>
          <a:solidFill>
            <a:srgbClr val="BCBCBC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painting of a person&#10;&#10;AI-generated content may be incorrect.">
            <a:extLst>
              <a:ext uri="{FF2B5EF4-FFF2-40B4-BE49-F238E27FC236}">
                <a16:creationId xmlns:a16="http://schemas.microsoft.com/office/drawing/2014/main" id="{18046A78-E043-D847-EDA3-0D5284F70A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871" r="1" b="8373"/>
          <a:stretch>
            <a:fillRect/>
          </a:stretch>
        </p:blipFill>
        <p:spPr>
          <a:xfrm>
            <a:off x="8126328" y="714592"/>
            <a:ext cx="2339337" cy="2631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person with white hair&#10;&#10;AI-generated content may be incorrect.">
            <a:extLst>
              <a:ext uri="{FF2B5EF4-FFF2-40B4-BE49-F238E27FC236}">
                <a16:creationId xmlns:a16="http://schemas.microsoft.com/office/drawing/2014/main" id="{5BF37C88-4D82-2494-19FC-B4267C5C9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4768" y="3511441"/>
            <a:ext cx="4042459" cy="2631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1E877B1-B0C1-3671-D1FC-C5339A576028}"/>
              </a:ext>
            </a:extLst>
          </p:cNvPr>
          <p:cNvSpPr txBox="1"/>
          <p:nvPr/>
        </p:nvSpPr>
        <p:spPr>
          <a:xfrm>
            <a:off x="632106" y="3457435"/>
            <a:ext cx="3493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Thomas newcomer invented the engine in 1712. 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EA9742-E06A-8A44-C170-AA84B65E8328}"/>
              </a:ext>
            </a:extLst>
          </p:cNvPr>
          <p:cNvSpPr txBox="1"/>
          <p:nvPr/>
        </p:nvSpPr>
        <p:spPr>
          <a:xfrm>
            <a:off x="673711" y="4416873"/>
            <a:ext cx="3422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Later  it was improved James watt .</a:t>
            </a:r>
          </a:p>
        </p:txBody>
      </p:sp>
    </p:spTree>
    <p:extLst>
      <p:ext uri="{BB962C8B-B14F-4D97-AF65-F5344CB8AC3E}">
        <p14:creationId xmlns:p14="http://schemas.microsoft.com/office/powerpoint/2010/main" val="2576057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0" name="Right Triangle 269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72" name="Rectangle 271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7CC099DD-8E7F-4878-A418-76859A85E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3DEBDB6E-6E9D-48C5-8C66-EC8D1AC84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4B1C1573-D299-448C-8A04-C9E2270469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1D0AE86A-F86F-4CBE-9CAD-B508CD66D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637F07FB-5D28-409C-BEFF-56E4E0470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1F314C2B-7573-4DB8-AD6D-D07CE831E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AAB0E5B9-7A69-4C8F-832C-385E34CF94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13EE5250-5184-40BF-9DF2-E25C8ED2F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B45F0B04-CD2F-4DFA-BC25-7CD1B4723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9120A221-52E9-45D0-A6EA-2E4B7BA9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BEF69602-360C-4C8D-A2EC-558B20F58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C20FAB78-4165-4488-A328-3396610F0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5FECEB49-DD6B-46B0-96F6-9B56A3AA9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>
              <a:extLst>
                <a:ext uri="{FF2B5EF4-FFF2-40B4-BE49-F238E27FC236}">
                  <a16:creationId xmlns:a16="http://schemas.microsoft.com/office/drawing/2014/main" id="{C9BB7828-91C2-45AB-B2EB-A77E93E5D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658D9842-FFBE-40DA-AD41-4067978A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EA9D92EE-93D9-42DE-9645-2C81E20E0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318C150F-1B6F-4BD1-9052-EA20D0294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ECCDB6DC-96CE-4D4A-917E-DAC577483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D1C4B445-E267-49A6-AB25-07B182211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658BDCEC-CCF4-470A-A624-152E41F98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C55D99E0-6D1B-4979-BC1C-0F54F485A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98BFEC78-630A-4A9D-B4BF-92B08A158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7DFC065A-13A3-45D2-ACB7-1068F4A69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D2551881-1E40-4ABC-A1FC-686D1B2D2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9445FBD3-DA73-4FF1-8388-AED59D767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FB492AB2-E246-471D-A23E-7A279EDAE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A5DDB3BB-3E22-49A4-B920-BBC68FD6D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444814FE-01E1-4C6F-AE3A-46BDA527BB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D90DA665-0CFA-4ADB-89FF-9F79AC293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249E6A0-5BFC-4622-B59D-F5082F67B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3BD83E7E-1DA8-4060-9D1A-803D06542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794C0F59-9A0F-4340-BCD2-20B5BBBE5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A7050958-138C-4DA8-9DF5-1A9D65C19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133265" y="-2152219"/>
            <a:ext cx="6858000" cy="11162439"/>
          </a:xfrm>
          <a:custGeom>
            <a:avLst/>
            <a:gdLst>
              <a:gd name="connsiteX0" fmla="*/ 6858000 w 6858000"/>
              <a:gd name="connsiteY0" fmla="*/ 0 h 11162439"/>
              <a:gd name="connsiteX1" fmla="*/ 6858000 w 6858000"/>
              <a:gd name="connsiteY1" fmla="*/ 7095240 h 11162439"/>
              <a:gd name="connsiteX2" fmla="*/ 6857998 w 6858000"/>
              <a:gd name="connsiteY2" fmla="*/ 7095240 h 11162439"/>
              <a:gd name="connsiteX3" fmla="*/ 6857998 w 6858000"/>
              <a:gd name="connsiteY3" fmla="*/ 10339528 h 11162439"/>
              <a:gd name="connsiteX4" fmla="*/ 0 w 6858000"/>
              <a:gd name="connsiteY4" fmla="*/ 10925458 h 11162439"/>
              <a:gd name="connsiteX5" fmla="*/ 0 w 6858000"/>
              <a:gd name="connsiteY5" fmla="*/ 7095240 h 11162439"/>
              <a:gd name="connsiteX6" fmla="*/ 0 w 6858000"/>
              <a:gd name="connsiteY6" fmla="*/ 6778313 h 11162439"/>
              <a:gd name="connsiteX7" fmla="*/ 0 w 6858000"/>
              <a:gd name="connsiteY7" fmla="*/ 0 h 11162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11162439">
                <a:moveTo>
                  <a:pt x="6858000" y="0"/>
                </a:moveTo>
                <a:lnTo>
                  <a:pt x="6858000" y="7095240"/>
                </a:lnTo>
                <a:lnTo>
                  <a:pt x="6857998" y="7095240"/>
                </a:lnTo>
                <a:lnTo>
                  <a:pt x="6857998" y="10339528"/>
                </a:lnTo>
                <a:cubicBezTo>
                  <a:pt x="3428999" y="10339528"/>
                  <a:pt x="3428999" y="11696417"/>
                  <a:pt x="0" y="10925458"/>
                </a:cubicBezTo>
                <a:lnTo>
                  <a:pt x="0" y="7095240"/>
                </a:lnTo>
                <a:lnTo>
                  <a:pt x="0" y="6778313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n old machine with wheels&#10;&#10;AI-generated content may be incorrect.">
            <a:extLst>
              <a:ext uri="{FF2B5EF4-FFF2-40B4-BE49-F238E27FC236}">
                <a16:creationId xmlns:a16="http://schemas.microsoft.com/office/drawing/2014/main" id="{D012F0B3-2928-21AC-C8C0-A311A81C62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971" r="-1" b="25482"/>
          <a:stretch>
            <a:fillRect/>
          </a:stretch>
        </p:blipFill>
        <p:spPr>
          <a:xfrm>
            <a:off x="-18955" y="-10498"/>
            <a:ext cx="12185076" cy="6857990"/>
          </a:xfrm>
          <a:custGeom>
            <a:avLst/>
            <a:gdLst/>
            <a:ahLst/>
            <a:cxnLst/>
            <a:rect l="l" t="t" r="r" b="b"/>
            <a:pathLst>
              <a:path w="12142767" h="6858000">
                <a:moveTo>
                  <a:pt x="0" y="0"/>
                </a:moveTo>
                <a:lnTo>
                  <a:pt x="11251490" y="0"/>
                </a:lnTo>
                <a:lnTo>
                  <a:pt x="11255634" y="308191"/>
                </a:lnTo>
                <a:cubicBezTo>
                  <a:pt x="11341049" y="3428907"/>
                  <a:pt x="12695043" y="3532715"/>
                  <a:pt x="11886084" y="6854559"/>
                </a:cubicBezTo>
                <a:lnTo>
                  <a:pt x="7539784" y="6854559"/>
                </a:lnTo>
                <a:lnTo>
                  <a:pt x="753978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000C34-84DD-F622-6514-F178ECE41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4" y="72003"/>
            <a:ext cx="4607730" cy="199979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WHAT IS AN ENGINE???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94C663-3B48-FB14-CCA1-ED85F5652F7B}"/>
              </a:ext>
            </a:extLst>
          </p:cNvPr>
          <p:cNvSpPr txBox="1"/>
          <p:nvPr/>
        </p:nvSpPr>
        <p:spPr>
          <a:xfrm>
            <a:off x="192529" y="2071800"/>
            <a:ext cx="3448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Engine is something that turns electricity in motion. </a:t>
            </a:r>
          </a:p>
        </p:txBody>
      </p:sp>
    </p:spTree>
    <p:extLst>
      <p:ext uri="{BB962C8B-B14F-4D97-AF65-F5344CB8AC3E}">
        <p14:creationId xmlns:p14="http://schemas.microsoft.com/office/powerpoint/2010/main" val="138381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93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 useBgFill="1">
        <p:nvSpPr>
          <p:cNvPr id="96" name="Freeform: Shape 95">
            <a:extLst>
              <a:ext uri="{FF2B5EF4-FFF2-40B4-BE49-F238E27FC236}">
                <a16:creationId xmlns:a16="http://schemas.microsoft.com/office/drawing/2014/main" id="{E176DC30-5F54-423B-AF50-738BEABE7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490555" y="162759"/>
            <a:ext cx="6857996" cy="6532473"/>
          </a:xfrm>
          <a:custGeom>
            <a:avLst/>
            <a:gdLst>
              <a:gd name="connsiteX0" fmla="*/ 0 w 6857996"/>
              <a:gd name="connsiteY0" fmla="*/ 2827344 h 6142577"/>
              <a:gd name="connsiteX1" fmla="*/ 0 w 6857996"/>
              <a:gd name="connsiteY1" fmla="*/ 5080510 h 6142577"/>
              <a:gd name="connsiteX2" fmla="*/ 3 w 6857996"/>
              <a:gd name="connsiteY2" fmla="*/ 5080510 h 6142577"/>
              <a:gd name="connsiteX3" fmla="*/ 3 w 6857996"/>
              <a:gd name="connsiteY3" fmla="*/ 6142577 h 6142577"/>
              <a:gd name="connsiteX4" fmla="*/ 6857996 w 6857996"/>
              <a:gd name="connsiteY4" fmla="*/ 6142577 h 6142577"/>
              <a:gd name="connsiteX5" fmla="*/ 6857996 w 6857996"/>
              <a:gd name="connsiteY5" fmla="*/ 3928749 h 6142577"/>
              <a:gd name="connsiteX6" fmla="*/ 6857996 w 6857996"/>
              <a:gd name="connsiteY6" fmla="*/ 2572597 h 6142577"/>
              <a:gd name="connsiteX7" fmla="*/ 6857996 w 6857996"/>
              <a:gd name="connsiteY7" fmla="*/ 307516 h 6142577"/>
              <a:gd name="connsiteX8" fmla="*/ 6550769 w 6857996"/>
              <a:gd name="connsiteY8" fmla="*/ 222609 h 6142577"/>
              <a:gd name="connsiteX9" fmla="*/ 5031274 w 6857996"/>
              <a:gd name="connsiteY9" fmla="*/ 33 h 6142577"/>
              <a:gd name="connsiteX10" fmla="*/ 310659 w 6857996"/>
              <a:gd name="connsiteY10" fmla="*/ 1067285 h 6142577"/>
              <a:gd name="connsiteX11" fmla="*/ 2 w 6857996"/>
              <a:gd name="connsiteY11" fmla="*/ 1072307 h 6142577"/>
              <a:gd name="connsiteX12" fmla="*/ 2 w 6857996"/>
              <a:gd name="connsiteY12" fmla="*/ 2827344 h 6142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7996" h="6142577">
                <a:moveTo>
                  <a:pt x="0" y="2827344"/>
                </a:moveTo>
                <a:lnTo>
                  <a:pt x="0" y="5080510"/>
                </a:lnTo>
                <a:lnTo>
                  <a:pt x="3" y="5080510"/>
                </a:lnTo>
                <a:lnTo>
                  <a:pt x="3" y="6142577"/>
                </a:lnTo>
                <a:lnTo>
                  <a:pt x="6857996" y="6142577"/>
                </a:lnTo>
                <a:lnTo>
                  <a:pt x="6857996" y="3928749"/>
                </a:lnTo>
                <a:lnTo>
                  <a:pt x="6857996" y="2572597"/>
                </a:lnTo>
                <a:lnTo>
                  <a:pt x="6857996" y="307516"/>
                </a:lnTo>
                <a:lnTo>
                  <a:pt x="6550769" y="222609"/>
                </a:lnTo>
                <a:cubicBezTo>
                  <a:pt x="5946238" y="65902"/>
                  <a:pt x="5454822" y="1688"/>
                  <a:pt x="5031274" y="33"/>
                </a:cubicBezTo>
                <a:cubicBezTo>
                  <a:pt x="3337081" y="-6590"/>
                  <a:pt x="2728780" y="987729"/>
                  <a:pt x="310659" y="1067285"/>
                </a:cubicBezTo>
                <a:lnTo>
                  <a:pt x="2" y="1072307"/>
                </a:lnTo>
                <a:lnTo>
                  <a:pt x="2" y="2827344"/>
                </a:lnTo>
                <a:close/>
              </a:path>
            </a:pathLst>
          </a:custGeom>
          <a:solidFill>
            <a:srgbClr val="BCBCBC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4675998B-83F9-4DD6-A181-01CC6390E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7203DA02-DFF0-43DA-97F8-713359A5E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7DB5F66-3FA1-4342-A884-49FFC898B0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F62E1DE4-95C3-4648-880D-D5F16DA5B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F0DE976-09C7-468E-88D4-E653C3B9A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46834F4-CE01-4256-A71F-E9622367B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24B1666-CD3C-4141-91C0-782A8C0A7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8BEB9DED-5756-4349-86C4-BB40C843E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E66CDAA-2393-4E50-88AE-4B6DE356DD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52ED3B2-4AF6-4D71-AFE0-E628195BE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38F8274F-6455-416D-9E21-09DCC607D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A4FC2BA-35B4-4272-AE27-2EA963B9C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075E2C7-38CF-4C4C-BA60-8EBC4C597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A41EEBD-A69D-4000-B18A-0FF9079FF4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D674DC2-DB19-4D12-A7CC-A19B45A57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ACE37544-AEB0-4C32-9AB4-FD8868FBB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A4D92EE-9609-4B42-A0C2-EE8B291A2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14BE4F6-D0F0-4D05-BADF-7BAB738853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2022A48-AB28-42C0-99AA-84E9E942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BE1212E-2DDC-41F9-817C-2B0AF529E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2EAC07E3-6FB7-48B5-9418-5D58EC897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2C112200-C0E8-4E4F-B475-BB0C5619B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9BA45913-5C20-4A2E-9401-B69D433BA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53BFA98-23F1-401A-B615-F706954A4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99EE95EF-D097-47D9-98DF-5BA037C49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2E5EAA5-1BC5-4C85-85D9-F7BA73476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38F5AAC3-E106-4C3A-986B-23C44A9B1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EC6582A-5366-4B33-8D40-2B474D8B5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8A25249E-2F40-425D-A7F1-B7E55EF53C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13EC936-5CFC-4FE5-BCA8-59B3A2EF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CDE7F7A-C490-430C-876F-0349FC8BF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D686B4E-119A-4F4A-9392-1F9CFE3BE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1" name="Right Triangle 130">
            <a:extLst>
              <a:ext uri="{FF2B5EF4-FFF2-40B4-BE49-F238E27FC236}">
                <a16:creationId xmlns:a16="http://schemas.microsoft.com/office/drawing/2014/main" id="{F3730C34-30B8-42E4-824D-F095747C4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5" y="2059091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7D0E9-4BCA-5388-B979-722CB9AFF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5951"/>
            <a:ext cx="5398648" cy="18784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ENGINE: THEN NOW AND FUTURE</a:t>
            </a:r>
          </a:p>
        </p:txBody>
      </p:sp>
      <p:sp>
        <p:nvSpPr>
          <p:cNvPr id="91" name="Content Placeholder 90">
            <a:extLst>
              <a:ext uri="{FF2B5EF4-FFF2-40B4-BE49-F238E27FC236}">
                <a16:creationId xmlns:a16="http://schemas.microsoft.com/office/drawing/2014/main" id="{CEF8153D-168A-D0A2-34EF-35875CE8E5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883005"/>
            <a:ext cx="4398756" cy="2545803"/>
          </a:xfrm>
        </p:spPr>
        <p:txBody>
          <a:bodyPr>
            <a:normAutofit/>
          </a:bodyPr>
          <a:lstStyle/>
          <a:p>
            <a:r>
              <a:rPr lang="en-US" dirty="0"/>
              <a:t>Before engine`s where big and slow in working.         </a:t>
            </a:r>
          </a:p>
          <a:p>
            <a:r>
              <a:rPr lang="en-US" dirty="0"/>
              <a:t>Now engine`s are small and fast in working.                                  </a:t>
            </a:r>
          </a:p>
          <a:p>
            <a:r>
              <a:rPr lang="en-US" dirty="0"/>
              <a:t>In the future there can be eco friendly engine`s.</a:t>
            </a:r>
          </a:p>
        </p:txBody>
      </p:sp>
      <p:pic>
        <p:nvPicPr>
          <p:cNvPr id="7" name="Picture 6" descr="An old machine with wheels&#10;&#10;AI-generated content may be incorrect.">
            <a:extLst>
              <a:ext uri="{FF2B5EF4-FFF2-40B4-BE49-F238E27FC236}">
                <a16:creationId xmlns:a16="http://schemas.microsoft.com/office/drawing/2014/main" id="{1E8D688A-2E24-75C8-296F-96D2489FB8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90" r="3" b="27305"/>
          <a:stretch>
            <a:fillRect/>
          </a:stretch>
        </p:blipFill>
        <p:spPr>
          <a:xfrm>
            <a:off x="6983514" y="726816"/>
            <a:ext cx="4505237" cy="2629816"/>
          </a:xfrm>
          <a:prstGeom prst="rect">
            <a:avLst/>
          </a:prstGeom>
        </p:spPr>
      </p:pic>
      <p:pic>
        <p:nvPicPr>
          <p:cNvPr id="11" name="Content Placeholder 10" descr="A silver engine with purple and blue parts&#10;&#10;AI-generated content may be incorrect.">
            <a:extLst>
              <a:ext uri="{FF2B5EF4-FFF2-40B4-BE49-F238E27FC236}">
                <a16:creationId xmlns:a16="http://schemas.microsoft.com/office/drawing/2014/main" id="{1C0F6EA5-06C2-77E9-C8B5-A440E06201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239504" y="3507853"/>
            <a:ext cx="3993259" cy="263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765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Right Triangle 82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3" name="Right Triangle 122">
            <a:extLst>
              <a:ext uri="{FF2B5EF4-FFF2-40B4-BE49-F238E27FC236}">
                <a16:creationId xmlns:a16="http://schemas.microsoft.com/office/drawing/2014/main" id="{A5937681-F716-4702-BC6A-612055E63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2601972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5864EC4E-658C-4612-85A4-16C165B32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F54CE0E-C37D-4510-9756-CE70E0D38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AB63024-F99C-417C-B253-7618AA7CC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AA572514-964B-43BE-A43E-958BB5002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6F84318-E04B-485D-AC6B-B71878432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8C083C1-9704-4140-B96E-3ADE29B3F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640512D9-9CDE-4004-B1FE-C052C8B7E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A332C3F-5207-4A60-BC24-9D0C2E01B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AA7D697-F48C-4FFF-8B0B-4DBF82316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89002FE-269C-4ADA-92B8-6F53845C1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3F5E940-F46C-44BD-91A9-9FF6BD969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9E9E923-8139-45AD-8E41-3FF0F573C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45D1EE22-D369-4119-AF78-7459A9DCC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7BA6B5C-CE2B-425A-B31F-9F5D53E69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371BA50C-30BE-4130-AF9D-EFF7C2CA0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414E9E30-661C-4CE1-935E-B421686D4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D816CD4-E586-417F-9F80-D00DBA622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51BF707-E4A8-4CB2-ACC4-4F7AFA70B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498CFBAD-48DF-4103-8AF6-D7F012BA3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5654AF7C-A76E-45CD-A1A1-CCBF83BF1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9B02BF2-F589-4A7D-9F0C-28D1CE019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DAE5C90-D8DE-4ECC-B040-25CA257D1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4A35E96-1EFD-419B-BED7-6CA12289E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9918F6CF-E638-4D44-B3F7-382B2994B8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C89B5E2-261D-4B9A-92C0-095A344DB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9A4A4DB4-CEF0-418C-BC29-AA466DECF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2CAA29F-30C0-429C-AD51-0331E7108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35E00063-4EE0-4671-8AFE-7F4DC56F2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2B75E21-F1D3-4DF4-B364-D5FA0883A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EBAB42F-7DF3-4939-896C-717A35F65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5CD59193-AD8A-4417-8B46-C10431EA1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032A4FA1-5C77-4000-9C3E-2AC576891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E438360-9BC9-8968-7EAF-BE2C0A4BC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245541"/>
            <a:ext cx="4909478" cy="26115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IMPORTANCE OF ENGINE</a:t>
            </a:r>
          </a:p>
        </p:txBody>
      </p:sp>
      <p:pic>
        <p:nvPicPr>
          <p:cNvPr id="11" name="Picture 10" descr="A train on the tracks&#10;&#10;AI-generated content may be incorrect.">
            <a:extLst>
              <a:ext uri="{FF2B5EF4-FFF2-40B4-BE49-F238E27FC236}">
                <a16:creationId xmlns:a16="http://schemas.microsoft.com/office/drawing/2014/main" id="{B1078D17-B6D1-E6D5-FF9B-044268B220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225" r="1" b="18889"/>
          <a:stretch>
            <a:fillRect/>
          </a:stretch>
        </p:blipFill>
        <p:spPr>
          <a:xfrm>
            <a:off x="6262621" y="10"/>
            <a:ext cx="5926331" cy="22963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red sports car parked on a road&#10;&#10;AI-generated content may be incorrect.">
            <a:extLst>
              <a:ext uri="{FF2B5EF4-FFF2-40B4-BE49-F238E27FC236}">
                <a16:creationId xmlns:a16="http://schemas.microsoft.com/office/drawing/2014/main" id="{553AD0BB-2EC4-95CC-67BB-EE12EDFBED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6921" r="-1" b="18065"/>
          <a:stretch>
            <a:fillRect/>
          </a:stretch>
        </p:blipFill>
        <p:spPr>
          <a:xfrm>
            <a:off x="6284897" y="2244292"/>
            <a:ext cx="5904055" cy="23142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Content Placeholder 4" descr="A large airplane flying in the sky&#10;&#10;AI-generated content may be incorrect.">
            <a:extLst>
              <a:ext uri="{FF2B5EF4-FFF2-40B4-BE49-F238E27FC236}">
                <a16:creationId xmlns:a16="http://schemas.microsoft.com/office/drawing/2014/main" id="{5C5538DA-94C5-2FC3-64C4-01674C89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25399" r="2" b="7536"/>
          <a:stretch>
            <a:fillRect/>
          </a:stretch>
        </p:blipFill>
        <p:spPr>
          <a:xfrm>
            <a:off x="6278683" y="4543768"/>
            <a:ext cx="5910269" cy="23142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21FE2DC6-6CC8-8D89-226B-F638E10E2B4E}"/>
              </a:ext>
            </a:extLst>
          </p:cNvPr>
          <p:cNvSpPr txBox="1"/>
          <p:nvPr/>
        </p:nvSpPr>
        <p:spPr>
          <a:xfrm>
            <a:off x="684863" y="3428996"/>
            <a:ext cx="5385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Because of engine we have working transports like airplane's, car’s , train`s etc.</a:t>
            </a:r>
          </a:p>
        </p:txBody>
      </p:sp>
    </p:spTree>
    <p:extLst>
      <p:ext uri="{BB962C8B-B14F-4D97-AF65-F5344CB8AC3E}">
        <p14:creationId xmlns:p14="http://schemas.microsoft.com/office/powerpoint/2010/main" val="395139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70FF640-6943-4E65-EE3F-78673E95D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4927425" cy="193852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C000"/>
                </a:solidFill>
              </a:rPr>
              <a:t>MY THOUGHT ABOUT THE FUTURE</a:t>
            </a:r>
          </a:p>
        </p:txBody>
      </p:sp>
      <p:sp>
        <p:nvSpPr>
          <p:cNvPr id="127" name="Right Triangle 126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1" y="20640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Content Placeholder 48">
            <a:extLst>
              <a:ext uri="{FF2B5EF4-FFF2-40B4-BE49-F238E27FC236}">
                <a16:creationId xmlns:a16="http://schemas.microsoft.com/office/drawing/2014/main" id="{C5854A86-08B1-9283-A68C-A0CD51EA7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886117"/>
            <a:ext cx="5408030" cy="162864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In the future there can be eco friendly engine`s which does not pollute the environment.</a:t>
            </a:r>
          </a:p>
        </p:txBody>
      </p:sp>
      <p:pic>
        <p:nvPicPr>
          <p:cNvPr id="5" name="Content Placeholder 4" descr="A globe surrounded by green moss&#10;&#10;AI-generated content may be incorrect.">
            <a:extLst>
              <a:ext uri="{FF2B5EF4-FFF2-40B4-BE49-F238E27FC236}">
                <a16:creationId xmlns:a16="http://schemas.microsoft.com/office/drawing/2014/main" id="{B4D96A78-AAA5-23A0-8CB4-7086B886C0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274" r="31342" b="-1"/>
          <a:stretch>
            <a:fillRect/>
          </a:stretch>
        </p:blipFill>
        <p:spPr>
          <a:xfrm>
            <a:off x="6448191" y="122580"/>
            <a:ext cx="5641331" cy="65621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1506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0339-3915-61A1-284B-561CD3871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thank you sign surrounded by green leaves&#10;&#10;AI-generated content may be incorrect.">
            <a:extLst>
              <a:ext uri="{FF2B5EF4-FFF2-40B4-BE49-F238E27FC236}">
                <a16:creationId xmlns:a16="http://schemas.microsoft.com/office/drawing/2014/main" id="{BA364304-2885-8174-9FE9-8478B15C7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84713325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Custom 133">
      <a:dk1>
        <a:sysClr val="windowText" lastClr="000000"/>
      </a:dk1>
      <a:lt1>
        <a:sysClr val="window" lastClr="FFFFFF"/>
      </a:lt1>
      <a:dk2>
        <a:srgbClr val="2A2735"/>
      </a:dk2>
      <a:lt2>
        <a:srgbClr val="EEEEEE"/>
      </a:lt2>
      <a:accent1>
        <a:srgbClr val="1EBE9B"/>
      </a:accent1>
      <a:accent2>
        <a:srgbClr val="8F99BB"/>
      </a:accent2>
      <a:accent3>
        <a:srgbClr val="FD8686"/>
      </a:accent3>
      <a:accent4>
        <a:srgbClr val="A3A3C1"/>
      </a:accent4>
      <a:accent5>
        <a:srgbClr val="7162FE"/>
      </a:accent5>
      <a:accent6>
        <a:srgbClr val="E76445"/>
      </a:accent6>
      <a:hlink>
        <a:srgbClr val="EF08F7"/>
      </a:hlink>
      <a:folHlink>
        <a:srgbClr val="8477FE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1511</TotalTime>
  <Words>123</Words>
  <Application>Microsoft Macintosh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Grandview</vt:lpstr>
      <vt:lpstr>Wingdings</vt:lpstr>
      <vt:lpstr>CosineVTI</vt:lpstr>
      <vt:lpstr>SPARKS TO SPEED</vt:lpstr>
      <vt:lpstr>WHO INVENTED ENGINE???</vt:lpstr>
      <vt:lpstr>WHAT IS AN ENGINE???</vt:lpstr>
      <vt:lpstr>ENGINE: THEN NOW AND FUTURE</vt:lpstr>
      <vt:lpstr>IMPORTANCE OF ENGINE</vt:lpstr>
      <vt:lpstr>MY THOUGHT ABOUT THE FUTURE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Shabi Haider Naqvi (Technology)</dc:creator>
  <cp:lastModifiedBy>Shabi Haider Naqvi (Technology)</cp:lastModifiedBy>
  <cp:revision>2</cp:revision>
  <dcterms:created xsi:type="dcterms:W3CDTF">2025-07-11T14:39:33Z</dcterms:created>
  <dcterms:modified xsi:type="dcterms:W3CDTF">2025-07-14T04:36:48Z</dcterms:modified>
</cp:coreProperties>
</file>

<file path=docProps/thumbnail.jpeg>
</file>